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8" r:id="rId3"/>
    <p:sldId id="276" r:id="rId4"/>
    <p:sldId id="277" r:id="rId5"/>
    <p:sldId id="258" r:id="rId6"/>
    <p:sldId id="279" r:id="rId7"/>
    <p:sldId id="280" r:id="rId8"/>
    <p:sldId id="281" r:id="rId9"/>
    <p:sldId id="272" r:id="rId10"/>
    <p:sldId id="274" r:id="rId11"/>
    <p:sldId id="273" r:id="rId12"/>
    <p:sldId id="282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661F"/>
    <a:srgbClr val="00A598"/>
    <a:srgbClr val="003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9"/>
    <p:restoredTop sz="94601"/>
  </p:normalViewPr>
  <p:slideViewPr>
    <p:cSldViewPr snapToGrid="0" snapToObjects="1">
      <p:cViewPr varScale="1">
        <p:scale>
          <a:sx n="129" d="100"/>
          <a:sy n="129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DC0C1-BDD1-E34D-88E2-623B002545A4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0D30B-911A-FF49-97F9-E365FDB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8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D30B-911A-FF49-97F9-E365FDB7F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9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D30B-911A-FF49-97F9-E365FDB7F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8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8D22-E7B8-1744-BEF8-E170B757C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C46B4-F0CA-E646-84F1-88E1A82D1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709CE-B079-C448-8E84-6D930DC5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2B04-C060-E948-A545-7D28F7E5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0C1B-303B-8947-B3DE-1326B237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7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8B9F-8E69-E64E-B4D2-84D74C1E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07D6B-417E-CD48-9E4F-A1002AB03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C739-D770-D047-A5D4-B33FF669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E96DD-7769-D94C-BCB4-EE97C436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34BF-50CA-7D43-8F76-EA5609AA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9C44D-2C48-6547-A731-09E2EF2AE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99F0C-0BD2-F249-8A33-88C441F6E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881E-780F-B64B-9713-B43574B3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02B8E-A53E-C24A-81C6-C02C7869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B8F4-899F-2F41-A558-76C93096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1328-5941-8844-AA17-E0AB9BA8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743CE-A80D-A342-A350-AA740093D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EF519-6071-8541-8C0B-04710D94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13D59-69F1-0042-BF89-B914D263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8E0C-6C0F-FC4D-A3FE-A250FE30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92B7-ECE0-DD4F-9EF1-AE553148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77EE2-BE38-5844-A9DD-80A8F155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F643E-1317-E14D-93B4-73BBCBCA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6C6EF-D4E7-D947-976D-A784CC65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A35C7-9C4B-DA41-89BF-D6C32F7E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A661-1592-3745-B9B0-7E1AEE3E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20C62-B614-FA46-9FC9-68BEA4CB4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E6B4-7AE5-294F-AE78-D9ED4E46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5C36C-C530-6B41-BC3C-1BD94EFF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1AC46-4608-6D47-B7DE-EAF8C343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3E8CC-EF32-A242-B291-55FFBE45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9FAE-EA9C-EA4B-9EE4-A130E6D0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6F8D5-93B8-524B-8240-BCF442ECF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5DC97-6FAF-FD41-A9B2-F49A49940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0199B-775B-AC44-A8B1-A84A25721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251183-A69E-C94B-A2ED-9C7BC80B6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2923A-5FB8-3146-8C81-3DB48FC8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3089E-9829-6D44-9FDE-2B69A651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1FBF1-9482-F64E-A95A-FE62496F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9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0523-5044-214A-9AF1-78FA0A6B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547A4-9699-024F-A572-95694D69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426F1-C201-3A4D-9D9B-EE9007F7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C54A-7567-8D4A-8E1E-FA88E0D5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2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9BCE-3846-CB41-AFBB-8313894C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A6CD3-445E-4846-8B0A-EB7AB385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B1734-EFE6-F047-9C95-33312FE3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5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0E0F-DE35-7E49-87E7-FF7B05FBB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EABBD-A795-264B-A81E-EA6BD13AE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C933C-BA3D-3E45-A3B8-67B380871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577F8-0261-1644-89CE-50DC32F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81AF-F688-F341-883C-26BCA2D3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8F6EA-7025-8C46-A5A4-F5964971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BC08-EC3D-3A41-9252-6B22F35C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BFAB6-AE67-7D4E-AF9A-9C368776F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88A43-BF9A-644D-B818-B3B0F2CF5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04515-762F-F44E-A295-5B080049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4BA50-EA97-7640-91D8-9CD90D3F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0E72B-7608-1D4C-8F1A-2FBF4395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14756-79BC-5740-8174-5326CEE0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0C0A-2103-6C4F-9F5B-FF873D85B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16A1-1230-7F4C-A6A6-3114164C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906BB-BF0B-A347-960E-4A8C361B3061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D904-3882-CC49-9CBE-DC962B423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8FA9C-F8B0-3147-89D4-30A0F924B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4529-2B47-BE46-854F-EDC6780E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9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www.cs61bl.org/su20/resources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evinmiao@berkeley.edu" TargetMode="External"/><Relationship Id="rId4" Type="http://schemas.openxmlformats.org/officeDocument/2006/relationships/hyperlink" Target="http://www.kevin-miao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11" Type="http://schemas.openxmlformats.org/officeDocument/2006/relationships/image" Target="../media/image21.tiff"/><Relationship Id="rId5" Type="http://schemas.openxmlformats.org/officeDocument/2006/relationships/image" Target="../media/image16.tiff"/><Relationship Id="rId10" Type="http://schemas.microsoft.com/office/2007/relationships/hdphoto" Target="../media/hdphoto1.wdp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tif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E668B-4B46-1944-9BE8-A240DC9D0EDD}"/>
              </a:ext>
            </a:extLst>
          </p:cNvPr>
          <p:cNvSpPr/>
          <p:nvPr/>
        </p:nvSpPr>
        <p:spPr>
          <a:xfrm>
            <a:off x="0" y="1256005"/>
            <a:ext cx="12192000" cy="15668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FEC66-A49B-FE45-94B0-4B745FF29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8586"/>
            <a:ext cx="10348913" cy="2387600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  <a:latin typeface="IBM Plex Sans" panose="020B0503050203000203" pitchFamily="34" charset="0"/>
              </a:rPr>
              <a:t>CS61BL – Tutoring Section 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10012-43B9-3A40-BD55-45EA3FC32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9675" y="5086350"/>
            <a:ext cx="9144000" cy="1402778"/>
          </a:xfrm>
        </p:spPr>
        <p:txBody>
          <a:bodyPr>
            <a:normAutofit/>
          </a:bodyPr>
          <a:lstStyle/>
          <a:p>
            <a:endParaRPr lang="en-US" i="1" dirty="0"/>
          </a:p>
          <a:p>
            <a:r>
              <a:rPr lang="en-US" b="1" dirty="0">
                <a:latin typeface="IBM Plex Sans" panose="020B0503050203000203" pitchFamily="34" charset="0"/>
              </a:rPr>
              <a:t>Resources: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IBM Plex Sans" panose="020B0503050203000203" pitchFamily="34" charset="0"/>
                <a:hlinkClick r:id="rId2"/>
              </a:rPr>
              <a:t>www.cs61bl.org/su20/resources</a:t>
            </a:r>
            <a:endParaRPr lang="en-US" dirty="0">
              <a:latin typeface="IBM Plex Sans" panose="020B0503050203000203" pitchFamily="34" charset="0"/>
            </a:endParaRPr>
          </a:p>
          <a:p>
            <a:endParaRPr lang="en-US" i="1" dirty="0">
              <a:latin typeface="IBM Plex Sans" panose="020B0503050203000203" pitchFamily="34" charset="0"/>
            </a:endParaRPr>
          </a:p>
          <a:p>
            <a:endParaRPr lang="en-US" i="1" dirty="0">
              <a:latin typeface="IBM Plex Sans" panose="020B050305020300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B8A60-651A-7541-B059-E41C1405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382" y="5535598"/>
            <a:ext cx="953530" cy="9535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40F26C-2AC5-B648-99C5-13D4C7C20AF7}"/>
              </a:ext>
            </a:extLst>
          </p:cNvPr>
          <p:cNvSpPr txBox="1">
            <a:spLocks/>
          </p:cNvSpPr>
          <p:nvPr/>
        </p:nvSpPr>
        <p:spPr>
          <a:xfrm>
            <a:off x="1047234" y="3059321"/>
            <a:ext cx="10348913" cy="2953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IBM Plex Sans" panose="020B0503050203000203" pitchFamily="34" charset="0"/>
            </a:endParaRPr>
          </a:p>
          <a:p>
            <a:r>
              <a:rPr lang="en-US" sz="3200" b="1" dirty="0">
                <a:latin typeface="IBM Plex Sans" panose="020B0503050203000203" pitchFamily="34" charset="0"/>
              </a:rPr>
              <a:t>Sorting</a:t>
            </a:r>
          </a:p>
          <a:p>
            <a:endParaRPr lang="en-US" sz="1800" b="1" dirty="0">
              <a:latin typeface="IBM Plex Sans" panose="020B050305020300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IBM Plex Sans" panose="020B0503050203000203" pitchFamily="34" charset="0"/>
              </a:rPr>
              <a:t> Review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Quiz Review (Optional)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IBM Plex Sans" panose="020B0503050203000203" pitchFamily="34" charset="0"/>
              </a:rPr>
              <a:t>Worksheet (20 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IBM Plex Sans" panose="020B0503050203000203" pitchFamily="34" charset="0"/>
              </a:rPr>
              <a:t>Questions (5 min)</a:t>
            </a:r>
            <a:br>
              <a:rPr lang="en-US" sz="1600" dirty="0">
                <a:latin typeface="IBM Plex Sans" panose="020B0503050203000203" pitchFamily="34" charset="0"/>
              </a:rPr>
            </a:br>
            <a:br>
              <a:rPr lang="en-US" sz="1600" dirty="0">
                <a:latin typeface="IBM Plex Sans" panose="020B0503050203000203" pitchFamily="34" charset="0"/>
              </a:rPr>
            </a:br>
            <a:r>
              <a:rPr lang="en-US" sz="1600" b="1" dirty="0">
                <a:latin typeface="IBM Plex Sans" panose="020B0503050203000203" pitchFamily="34" charset="0"/>
              </a:rPr>
              <a:t>Friendly reminder: Please participate in order to get marked as ‘present’</a:t>
            </a:r>
            <a:endParaRPr lang="en-US" sz="1600" dirty="0">
              <a:latin typeface="IBM Plex Sans" panose="020B050305020300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IBM Plex Sans" panose="020B0503050203000203" pitchFamily="34" charset="0"/>
            </a:endParaRPr>
          </a:p>
          <a:p>
            <a:endParaRPr lang="en-US" sz="3200" b="1" dirty="0">
              <a:latin typeface="IBM Plex Sans" panose="020B050305020300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F7E9F-40FF-7946-ADC6-E6F94B20577C}"/>
              </a:ext>
            </a:extLst>
          </p:cNvPr>
          <p:cNvSpPr txBox="1"/>
          <p:nvPr/>
        </p:nvSpPr>
        <p:spPr>
          <a:xfrm>
            <a:off x="5188744" y="322992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IBM Plex Sans" panose="020B0503050203000203" pitchFamily="34" charset="0"/>
              </a:rPr>
              <a:t>Slides by </a:t>
            </a:r>
            <a:r>
              <a:rPr lang="en-US" sz="1400" i="1" dirty="0">
                <a:latin typeface="IBM Plex Sans" panose="020B0503050203000203" pitchFamily="34" charset="0"/>
                <a:hlinkClick r:id="rId4"/>
              </a:rPr>
              <a:t>Kevin Miao</a:t>
            </a:r>
            <a:r>
              <a:rPr lang="en-US" sz="1400" i="1" dirty="0">
                <a:latin typeface="IBM Plex Sans" panose="020B0503050203000203" pitchFamily="34" charset="0"/>
              </a:rPr>
              <a:t> (</a:t>
            </a:r>
            <a:r>
              <a:rPr lang="en-US" sz="1400" i="1" dirty="0">
                <a:latin typeface="IBM Plex Sans" panose="020B0503050203000203" pitchFamily="34" charset="0"/>
                <a:hlinkClick r:id="rId5"/>
              </a:rPr>
              <a:t>kevinmiao@berkeley.edu</a:t>
            </a:r>
            <a:r>
              <a:rPr lang="en-US" sz="1400" i="1" dirty="0">
                <a:latin typeface="IBM Plex Sans" panose="020B050305020300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034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0"/>
            <a:ext cx="12192000" cy="565484"/>
          </a:xfrm>
          <a:prstGeom prst="rect">
            <a:avLst/>
          </a:prstGeom>
          <a:solidFill>
            <a:srgbClr val="00A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1"/>
            <a:ext cx="10515600" cy="525733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IBM Plex Sans" panose="020B0503050203000203" pitchFamily="34" charset="0"/>
              </a:rPr>
              <a:t>Worksheet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8A89C-38CB-6940-BB0B-2BA850655ACA}"/>
              </a:ext>
            </a:extLst>
          </p:cNvPr>
          <p:cNvSpPr/>
          <p:nvPr/>
        </p:nvSpPr>
        <p:spPr>
          <a:xfrm flipV="1">
            <a:off x="1816768" y="6772530"/>
            <a:ext cx="8558463" cy="45719"/>
          </a:xfrm>
          <a:prstGeom prst="rect">
            <a:avLst/>
          </a:prstGeom>
          <a:solidFill>
            <a:srgbClr val="00A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36A9E-CA5C-2448-9E7F-69568E95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58" y="565484"/>
            <a:ext cx="7273042" cy="60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9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0"/>
            <a:ext cx="12192000" cy="565484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1"/>
            <a:ext cx="10515600" cy="525733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IBM Plex Sans" panose="020B0503050203000203" pitchFamily="34" charset="0"/>
              </a:rPr>
              <a:t>Worksheet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8A89C-38CB-6940-BB0B-2BA850655ACA}"/>
              </a:ext>
            </a:extLst>
          </p:cNvPr>
          <p:cNvSpPr/>
          <p:nvPr/>
        </p:nvSpPr>
        <p:spPr>
          <a:xfrm flipV="1">
            <a:off x="1816768" y="6772530"/>
            <a:ext cx="8558463" cy="45719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93E15-9F68-8A43-8A97-205969708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7" y="1222736"/>
            <a:ext cx="7839042" cy="4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0"/>
            <a:ext cx="12192000" cy="565484"/>
          </a:xfrm>
          <a:prstGeom prst="rect">
            <a:avLst/>
          </a:prstGeom>
          <a:solidFill>
            <a:srgbClr val="00A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1"/>
            <a:ext cx="10515600" cy="525733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IBM Plex Sans" panose="020B0503050203000203" pitchFamily="34" charset="0"/>
              </a:rPr>
              <a:t>Worksheet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8A89C-38CB-6940-BB0B-2BA850655ACA}"/>
              </a:ext>
            </a:extLst>
          </p:cNvPr>
          <p:cNvSpPr/>
          <p:nvPr/>
        </p:nvSpPr>
        <p:spPr>
          <a:xfrm flipV="1">
            <a:off x="1816768" y="6772530"/>
            <a:ext cx="8558463" cy="45719"/>
          </a:xfrm>
          <a:prstGeom prst="rect">
            <a:avLst/>
          </a:prstGeom>
          <a:solidFill>
            <a:srgbClr val="00A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1BBA1-2D7F-7C44-8863-F36051E2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56" y="633515"/>
            <a:ext cx="5992011" cy="59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E0D8-1118-7548-A87A-9A73DEF90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20" y="1795588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IBM Plex Sans" panose="020B0503050203000203" pitchFamily="34" charset="0"/>
              </a:rPr>
              <a:t>ALMOST DONE</a:t>
            </a:r>
            <a:br>
              <a:rPr lang="en-US" sz="8000" b="1" dirty="0">
                <a:latin typeface="IBM Plex Sans" panose="020B0503050203000203" pitchFamily="34" charset="0"/>
              </a:rPr>
            </a:br>
            <a:r>
              <a:rPr lang="en-US" sz="4000" b="1" i="1" dirty="0">
                <a:latin typeface="IBM Plex Sans" panose="020B0503050203000203" pitchFamily="34" charset="0"/>
              </a:rPr>
              <a:t>Thank you.</a:t>
            </a:r>
            <a:br>
              <a:rPr lang="en-US" sz="4000" b="1" i="1" dirty="0">
                <a:latin typeface="IBM Plex Sans" panose="020B0503050203000203" pitchFamily="34" charset="0"/>
              </a:rPr>
            </a:br>
            <a:r>
              <a:rPr lang="en-US" sz="2700" b="1" i="1" dirty="0">
                <a:latin typeface="IBM Plex Sans" panose="020B0503050203000203" pitchFamily="34" charset="0"/>
              </a:rPr>
              <a:t>(If you see me in person, say hi! Let’s not act like strangers!)</a:t>
            </a:r>
            <a:endParaRPr lang="en-US" sz="8000" b="1" dirty="0">
              <a:latin typeface="IBM Plex Sans" panose="020B050305020300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F62D2-28B8-0844-95FC-F1269AF46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14894">
            <a:off x="-2110700" y="5149727"/>
            <a:ext cx="9144000" cy="1655762"/>
          </a:xfrm>
        </p:spPr>
        <p:txBody>
          <a:bodyPr>
            <a:noAutofit/>
          </a:bodyPr>
          <a:lstStyle/>
          <a:p>
            <a:r>
              <a:rPr lang="en-US" sz="15000" dirty="0"/>
              <a:t>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7F02B-601D-5B4F-97CD-8CDFA5D13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3192">
            <a:off x="9033439" y="319181"/>
            <a:ext cx="3255963" cy="325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47F74-07AB-6047-8F42-367A5BAC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396">
            <a:off x="599435" y="347808"/>
            <a:ext cx="2931226" cy="2614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C07C3-4798-B94B-A45D-5CA979712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7486">
            <a:off x="8488168" y="4361244"/>
            <a:ext cx="3939936" cy="2387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A4DDA-9934-9942-870E-394E8C14F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251" y="4504545"/>
            <a:ext cx="4212371" cy="2295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A1904-8B0D-9C45-8EB6-96BC0AE4A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865" y="217408"/>
            <a:ext cx="1722055" cy="172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C1EA1D-8E96-6546-8BC6-FA4D89A17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920" y="-295661"/>
            <a:ext cx="2091129" cy="2091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C5E63-0FFE-2946-AF7C-AFFF3A53B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9" b="89872" l="2143" r="96071">
                        <a14:foregroundMark x1="6071" y1="38184" x2="6071" y2="38184"/>
                        <a14:foregroundMark x1="2143" y1="36554" x2="2143" y2="36554"/>
                        <a14:foregroundMark x1="80357" y1="63097" x2="80357" y2="63097"/>
                        <a14:foregroundMark x1="91667" y1="62165" x2="91667" y2="62165"/>
                        <a14:foregroundMark x1="96071" y1="52270" x2="96071" y2="52270"/>
                        <a14:foregroundMark x1="80833" y1="55530" x2="80833" y2="55530"/>
                        <a14:foregroundMark x1="47262" y1="56927" x2="47262" y2="56927"/>
                        <a14:foregroundMark x1="78333" y1="53783" x2="78333" y2="53783"/>
                        <a14:foregroundMark x1="80952" y1="49709" x2="80952" y2="49709"/>
                        <a14:foregroundMark x1="84881" y1="45751" x2="84881" y2="45751"/>
                        <a14:foregroundMark x1="83810" y1="40279" x2="83810" y2="40279"/>
                        <a14:foregroundMark x1="94643" y1="43539" x2="94643" y2="43539"/>
                        <a14:foregroundMark x1="46905" y1="51455" x2="46905" y2="51455"/>
                        <a14:foregroundMark x1="47857" y1="51106" x2="47857" y2="51106"/>
                        <a14:foregroundMark x1="54643" y1="59022" x2="54643" y2="59022"/>
                        <a14:foregroundMark x1="55833" y1="59488" x2="55833" y2="59488"/>
                        <a14:foregroundMark x1="64643" y1="62515" x2="64643" y2="62515"/>
                        <a14:foregroundMark x1="70595" y1="63679" x2="70595" y2="636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8778" y="217262"/>
            <a:ext cx="1041720" cy="1065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5BB66-2A3F-494B-8626-01308FFD43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019"/>
          <a:stretch/>
        </p:blipFill>
        <p:spPr>
          <a:xfrm>
            <a:off x="88163" y="2783912"/>
            <a:ext cx="1633579" cy="22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9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230188"/>
            <a:ext cx="12192000" cy="1219200"/>
          </a:xfrm>
          <a:prstGeom prst="rect">
            <a:avLst/>
          </a:prstGeom>
          <a:solidFill>
            <a:srgbClr val="0032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DC04-3DDA-3C42-B582-C0EAC04A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4030"/>
          </a:xfrm>
        </p:spPr>
        <p:txBody>
          <a:bodyPr>
            <a:normAutofit/>
          </a:bodyPr>
          <a:lstStyle/>
          <a:p>
            <a:r>
              <a:rPr lang="en-US" b="1" dirty="0">
                <a:latin typeface="IBM Plex Sans" panose="020B0503050203000203" pitchFamily="34" charset="0"/>
              </a:rPr>
              <a:t>Idea: </a:t>
            </a:r>
            <a:r>
              <a:rPr lang="en-US" dirty="0">
                <a:latin typeface="IBM Plex Sans" panose="020B0503050203000203" pitchFamily="34" charset="0"/>
              </a:rPr>
              <a:t>Comparing items with each other to determine the sorted order.</a:t>
            </a:r>
          </a:p>
          <a:p>
            <a:r>
              <a:rPr lang="en-US" b="1" dirty="0">
                <a:latin typeface="IBM Plex Sans" panose="020B0503050203000203" pitchFamily="34" charset="0"/>
              </a:rPr>
              <a:t>Stability: </a:t>
            </a:r>
            <a:r>
              <a:rPr lang="en-US" dirty="0">
                <a:latin typeface="IBM Plex Sans" panose="020B0503050203000203" pitchFamily="34" charset="0"/>
              </a:rPr>
              <a:t>What if two items are </a:t>
            </a:r>
            <a:r>
              <a:rPr lang="en-US" dirty="0">
                <a:highlight>
                  <a:srgbClr val="C0C0C0"/>
                </a:highlight>
                <a:latin typeface="Lucida Console" panose="020B0609040504020204" pitchFamily="49" charset="0"/>
                <a:cs typeface="Times New Roman" panose="02020603050405020304" pitchFamily="18" charset="0"/>
              </a:rPr>
              <a:t>equal()</a:t>
            </a:r>
            <a:r>
              <a:rPr lang="en-US" dirty="0">
                <a:latin typeface="Lucida Console" panose="020B0609040504020204" pitchFamily="49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IBM Plex Sans" panose="020B0503050203000203" pitchFamily="34" charset="0"/>
                <a:cs typeface="Times New Roman" panose="02020603050405020304" pitchFamily="18" charset="0"/>
              </a:rPr>
              <a:t>to each other?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  <a:cs typeface="Times New Roman" panose="02020603050405020304" pitchFamily="18" charset="0"/>
              </a:rPr>
              <a:t>Example: </a:t>
            </a:r>
            <a:r>
              <a:rPr lang="en-US" dirty="0">
                <a:latin typeface="IBM Plex Sans" panose="020B0503050203000203" pitchFamily="34" charset="0"/>
                <a:cs typeface="Times New Roman" panose="02020603050405020304" pitchFamily="18" charset="0"/>
              </a:rPr>
              <a:t>[‘ex’, ‘in’]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  <a:cs typeface="Times New Roman" panose="02020603050405020304" pitchFamily="18" charset="0"/>
              </a:rPr>
              <a:t>Equal() </a:t>
            </a:r>
            <a:r>
              <a:rPr lang="en-US" dirty="0">
                <a:latin typeface="IBM Plex Sans" panose="020B0503050203000203" pitchFamily="34" charset="0"/>
                <a:cs typeface="Times New Roman" panose="02020603050405020304" pitchFamily="18" charset="0"/>
              </a:rPr>
              <a:t>returns whether the strings are equal in length (in this example only)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  <a:cs typeface="Times New Roman" panose="02020603050405020304" pitchFamily="18" charset="0"/>
              </a:rPr>
              <a:t>A stable sort will always return </a:t>
            </a:r>
            <a:r>
              <a:rPr lang="en-US" dirty="0">
                <a:latin typeface="IBM Plex Sans" panose="020B0503050203000203" pitchFamily="34" charset="0"/>
                <a:cs typeface="Times New Roman" panose="02020603050405020304" pitchFamily="18" charset="0"/>
              </a:rPr>
              <a:t>[‘ex’, ‘in’]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  <a:cs typeface="Times New Roman" panose="02020603050405020304" pitchFamily="18" charset="0"/>
              </a:rPr>
              <a:t>Unstable sort could return either </a:t>
            </a:r>
            <a:r>
              <a:rPr lang="en-US" dirty="0">
                <a:latin typeface="IBM Plex Sans" panose="020B0503050203000203" pitchFamily="34" charset="0"/>
                <a:cs typeface="Times New Roman" panose="02020603050405020304" pitchFamily="18" charset="0"/>
              </a:rPr>
              <a:t>[‘ex’, ‘in’] or [‘in’, ‘ex’]</a:t>
            </a:r>
            <a:endParaRPr lang="en-US" b="1" dirty="0">
              <a:latin typeface="IBM Plex Sans" panose="020B0503050203000203" pitchFamily="34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latin typeface="IBM Plex Sans" panose="020B0503050203000203" pitchFamily="34" charset="0"/>
            </a:endParaRPr>
          </a:p>
          <a:p>
            <a:pPr lvl="1"/>
            <a:endParaRPr lang="en-US" dirty="0">
              <a:latin typeface="IBM Plex Sans" panose="020B0503050203000203" pitchFamily="34" charset="0"/>
            </a:endParaRPr>
          </a:p>
          <a:p>
            <a:pPr lvl="2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Comparison Based Sorts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4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230188"/>
            <a:ext cx="12192000" cy="1219200"/>
          </a:xfrm>
          <a:prstGeom prst="rect">
            <a:avLst/>
          </a:prstGeom>
          <a:solidFill>
            <a:srgbClr val="0032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DC04-3DDA-3C42-B582-C0EAC04A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403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latin typeface="IBM Plex Sans" panose="020B0503050203000203" pitchFamily="34" charset="0"/>
              </a:rPr>
              <a:t>Insertion Sort</a:t>
            </a:r>
          </a:p>
          <a:p>
            <a:pPr lvl="1"/>
            <a:r>
              <a:rPr lang="en-US" i="1" dirty="0">
                <a:latin typeface="IBM Plex Sans" panose="020B0503050203000203" pitchFamily="34" charset="0"/>
              </a:rPr>
              <a:t>Algorithm: </a:t>
            </a:r>
            <a:r>
              <a:rPr lang="en-US" dirty="0">
                <a:latin typeface="IBM Plex Sans" panose="020B0503050203000203" pitchFamily="34" charset="0"/>
              </a:rPr>
              <a:t>Loop over all items in your list. For each item, </a:t>
            </a:r>
            <a:r>
              <a:rPr lang="en-US" b="1" dirty="0">
                <a:latin typeface="IBM Plex Sans" panose="020B0503050203000203" pitchFamily="34" charset="0"/>
              </a:rPr>
              <a:t>insert</a:t>
            </a:r>
            <a:r>
              <a:rPr lang="en-US" dirty="0">
                <a:latin typeface="IBM Plex Sans" panose="020B0503050203000203" pitchFamily="34" charset="0"/>
              </a:rPr>
              <a:t> item in the right position in the sorted list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</a:rPr>
              <a:t>Runtime: </a:t>
            </a:r>
          </a:p>
          <a:p>
            <a:pPr lvl="2"/>
            <a:r>
              <a:rPr lang="en-US" dirty="0">
                <a:latin typeface="IBM Plex Sans" panose="020B0503050203000203" pitchFamily="34" charset="0"/>
              </a:rPr>
              <a:t>Best Case (Sorted Array): </a:t>
            </a:r>
            <a:r>
              <a:rPr lang="el-GR" dirty="0">
                <a:latin typeface="IBM Plex Sans" panose="020B0503050203000203" pitchFamily="34" charset="0"/>
              </a:rPr>
              <a:t>Θ</a:t>
            </a:r>
            <a:r>
              <a:rPr lang="en-US" dirty="0">
                <a:latin typeface="IBM Plex Sans" panose="020B0503050203000203" pitchFamily="34" charset="0"/>
              </a:rPr>
              <a:t>(n)</a:t>
            </a:r>
          </a:p>
          <a:p>
            <a:pPr lvl="2"/>
            <a:r>
              <a:rPr lang="en-US" dirty="0">
                <a:latin typeface="IBM Plex Sans" panose="020B0503050203000203" pitchFamily="34" charset="0"/>
              </a:rPr>
              <a:t>Worst Case (Reversely Sorted Array):</a:t>
            </a:r>
            <a:r>
              <a:rPr lang="el-GR" dirty="0">
                <a:latin typeface="IBM Plex Sans" panose="020B0503050203000203" pitchFamily="34" charset="0"/>
              </a:rPr>
              <a:t> Θ</a:t>
            </a:r>
            <a:r>
              <a:rPr lang="en-US" dirty="0">
                <a:latin typeface="IBM Plex Sans" panose="020B0503050203000203" pitchFamily="34" charset="0"/>
              </a:rPr>
              <a:t>(n</a:t>
            </a:r>
            <a:r>
              <a:rPr lang="el-GR" baseline="30000" dirty="0">
                <a:latin typeface="IBM Plex Sans" panose="020B0503050203000203" pitchFamily="34" charset="0"/>
              </a:rPr>
              <a:t>2</a:t>
            </a:r>
            <a:r>
              <a:rPr lang="en-US" dirty="0">
                <a:latin typeface="IBM Plex Sans" panose="020B0503050203000203" pitchFamily="34" charset="0"/>
              </a:rPr>
              <a:t>)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</a:rPr>
              <a:t>Stable: </a:t>
            </a:r>
            <a:r>
              <a:rPr lang="en-US" dirty="0">
                <a:latin typeface="IBM Plex Sans" panose="020B0503050203000203" pitchFamily="34" charset="0"/>
              </a:rPr>
              <a:t>Yes</a:t>
            </a:r>
            <a:endParaRPr lang="en-US" b="1" dirty="0">
              <a:latin typeface="IBM Plex Sans" panose="020B0503050203000203" pitchFamily="34" charset="0"/>
            </a:endParaRPr>
          </a:p>
          <a:p>
            <a:pPr lvl="1"/>
            <a:r>
              <a:rPr lang="en-US" i="1" dirty="0">
                <a:latin typeface="IBM Plex Sans" panose="020B0503050203000203" pitchFamily="34" charset="0"/>
              </a:rPr>
              <a:t>Possible adjustments:</a:t>
            </a:r>
          </a:p>
          <a:p>
            <a:pPr lvl="2"/>
            <a:r>
              <a:rPr lang="en-US" b="1" i="1" dirty="0">
                <a:latin typeface="IBM Plex Sans" panose="020B0503050203000203" pitchFamily="34" charset="0"/>
              </a:rPr>
              <a:t>Tree Sort</a:t>
            </a:r>
          </a:p>
          <a:p>
            <a:pPr lvl="3"/>
            <a:r>
              <a:rPr lang="en-US" i="1" dirty="0">
                <a:latin typeface="IBM Plex Sans" panose="020B0503050203000203" pitchFamily="34" charset="0"/>
              </a:rPr>
              <a:t>Use a binary search tree to sort the sorted array </a:t>
            </a:r>
          </a:p>
          <a:p>
            <a:pPr lvl="3"/>
            <a:r>
              <a:rPr lang="en-US" i="1" dirty="0">
                <a:latin typeface="IBM Plex Sans" panose="020B0503050203000203" pitchFamily="34" charset="0"/>
              </a:rPr>
              <a:t>Runtime will become O(</a:t>
            </a:r>
            <a:r>
              <a:rPr lang="en-US" i="1" dirty="0" err="1">
                <a:latin typeface="IBM Plex Sans" panose="020B0503050203000203" pitchFamily="34" charset="0"/>
              </a:rPr>
              <a:t>nlog</a:t>
            </a:r>
            <a:r>
              <a:rPr lang="en-US" i="1" dirty="0">
                <a:latin typeface="IBM Plex Sans" panose="020B0503050203000203" pitchFamily="34" charset="0"/>
              </a:rPr>
              <a:t>(n)) (Unbalanced Tree </a:t>
            </a:r>
            <a:r>
              <a:rPr lang="en-US" i="1" dirty="0">
                <a:latin typeface="IBM Plex Sans" panose="020B0503050203000203" pitchFamily="34" charset="0"/>
                <a:sym typeface="Wingdings" pitchFamily="2" charset="2"/>
              </a:rPr>
              <a:t> </a:t>
            </a:r>
            <a:r>
              <a:rPr lang="el-GR" dirty="0">
                <a:latin typeface="IBM Plex Sans" panose="020B0503050203000203" pitchFamily="34" charset="0"/>
              </a:rPr>
              <a:t>Θ</a:t>
            </a:r>
            <a:r>
              <a:rPr lang="en-US" dirty="0">
                <a:latin typeface="IBM Plex Sans" panose="020B0503050203000203" pitchFamily="34" charset="0"/>
              </a:rPr>
              <a:t>(n</a:t>
            </a:r>
            <a:r>
              <a:rPr lang="el-GR" baseline="30000" dirty="0">
                <a:latin typeface="IBM Plex Sans" panose="020B0503050203000203" pitchFamily="34" charset="0"/>
              </a:rPr>
              <a:t>2</a:t>
            </a:r>
            <a:r>
              <a:rPr lang="en-US" dirty="0">
                <a:latin typeface="IBM Plex Sans" panose="020B0503050203000203" pitchFamily="34" charset="0"/>
              </a:rPr>
              <a:t>))</a:t>
            </a:r>
            <a:endParaRPr lang="en-US" i="1" dirty="0">
              <a:latin typeface="IBM Plex Sans" panose="020B0503050203000203" pitchFamily="34" charset="0"/>
              <a:sym typeface="Wingdings" pitchFamily="2" charset="2"/>
            </a:endParaRPr>
          </a:p>
          <a:p>
            <a:r>
              <a:rPr lang="en-US" b="1" dirty="0">
                <a:latin typeface="IBM Plex Sans" panose="020B0503050203000203" pitchFamily="34" charset="0"/>
              </a:rPr>
              <a:t>Selection Sort</a:t>
            </a:r>
          </a:p>
          <a:p>
            <a:pPr lvl="1"/>
            <a:r>
              <a:rPr lang="en-US" i="1" dirty="0">
                <a:latin typeface="IBM Plex Sans" panose="020B0503050203000203" pitchFamily="34" charset="0"/>
              </a:rPr>
              <a:t>Algorithm: </a:t>
            </a:r>
            <a:r>
              <a:rPr lang="en-US" dirty="0">
                <a:latin typeface="IBM Plex Sans" panose="020B0503050203000203" pitchFamily="34" charset="0"/>
              </a:rPr>
              <a:t>For each position, pick the minimum value on the right side.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</a:rPr>
              <a:t>Runtime </a:t>
            </a:r>
            <a:r>
              <a:rPr lang="en-US" dirty="0">
                <a:latin typeface="IBM Plex Sans" panose="020B0503050203000203" pitchFamily="34" charset="0"/>
              </a:rPr>
              <a:t>(Best/Worst)</a:t>
            </a:r>
            <a:r>
              <a:rPr lang="en-US" b="1" dirty="0">
                <a:latin typeface="IBM Plex Sans" panose="020B0503050203000203" pitchFamily="34" charset="0"/>
              </a:rPr>
              <a:t>:</a:t>
            </a:r>
            <a:r>
              <a:rPr lang="el-GR" dirty="0">
                <a:latin typeface="IBM Plex Sans" panose="020B0503050203000203" pitchFamily="34" charset="0"/>
              </a:rPr>
              <a:t>Θ</a:t>
            </a:r>
            <a:r>
              <a:rPr lang="en-US" dirty="0">
                <a:latin typeface="IBM Plex Sans" panose="020B0503050203000203" pitchFamily="34" charset="0"/>
              </a:rPr>
              <a:t>(n</a:t>
            </a:r>
            <a:r>
              <a:rPr lang="el-GR" baseline="30000" dirty="0">
                <a:latin typeface="IBM Plex Sans" panose="020B0503050203000203" pitchFamily="34" charset="0"/>
              </a:rPr>
              <a:t>2</a:t>
            </a:r>
            <a:r>
              <a:rPr lang="en-US" dirty="0">
                <a:latin typeface="IBM Plex Sans" panose="020B0503050203000203" pitchFamily="34" charset="0"/>
              </a:rPr>
              <a:t>)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</a:rPr>
              <a:t>Stable: </a:t>
            </a:r>
            <a:r>
              <a:rPr lang="en-US" dirty="0">
                <a:latin typeface="IBM Plex Sans" panose="020B0503050203000203" pitchFamily="34" charset="0"/>
              </a:rPr>
              <a:t>No</a:t>
            </a:r>
          </a:p>
          <a:p>
            <a:pPr lvl="1"/>
            <a:endParaRPr lang="en-US" dirty="0">
              <a:latin typeface="IBM Plex Sans" panose="020B0503050203000203" pitchFamily="34" charset="0"/>
            </a:endParaRPr>
          </a:p>
          <a:p>
            <a:pPr marL="457200" lvl="1" indent="0">
              <a:buNone/>
            </a:pPr>
            <a:r>
              <a:rPr lang="en-US" b="1" dirty="0">
                <a:latin typeface="IBM Plex Sans" panose="020B0503050203000203" pitchFamily="34" charset="0"/>
              </a:rPr>
              <a:t> </a:t>
            </a:r>
          </a:p>
          <a:p>
            <a:pPr lvl="2"/>
            <a:endParaRPr lang="en-US" dirty="0">
              <a:latin typeface="IBM Plex Sans" panose="020B0503050203000203" pitchFamily="34" charset="0"/>
            </a:endParaRPr>
          </a:p>
          <a:p>
            <a:pPr lvl="1"/>
            <a:endParaRPr lang="en-US" dirty="0">
              <a:latin typeface="IBM Plex Sans" panose="020B0503050203000203" pitchFamily="34" charset="0"/>
            </a:endParaRPr>
          </a:p>
          <a:p>
            <a:pPr lvl="2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Comparison Based Sorts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1F5FD96-E7AE-B54D-9F53-E8547DE2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326" y="2536796"/>
            <a:ext cx="2709474" cy="1625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D09E4-D7AA-7E44-9844-3ECCEBD58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604" y="4648183"/>
            <a:ext cx="2562339" cy="14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230188"/>
            <a:ext cx="12192000" cy="1219200"/>
          </a:xfrm>
          <a:prstGeom prst="rect">
            <a:avLst/>
          </a:prstGeom>
          <a:solidFill>
            <a:srgbClr val="0032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DC04-3DDA-3C42-B582-C0EAC04A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304" y="1825624"/>
            <a:ext cx="7494310" cy="4726005"/>
          </a:xfrm>
        </p:spPr>
        <p:txBody>
          <a:bodyPr>
            <a:normAutofit fontScale="77500" lnSpcReduction="20000"/>
          </a:bodyPr>
          <a:lstStyle/>
          <a:p>
            <a:r>
              <a:rPr lang="nl-NL" b="1" dirty="0" err="1">
                <a:latin typeface="IBM Plex Sans" panose="020B0503050203000203" pitchFamily="34" charset="0"/>
              </a:rPr>
              <a:t>Heap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sort</a:t>
            </a:r>
            <a:endParaRPr lang="nl-NL" b="1" dirty="0">
              <a:latin typeface="IBM Plex Sans" panose="020B0503050203000203" pitchFamily="34" charset="0"/>
            </a:endParaRPr>
          </a:p>
          <a:p>
            <a:pPr lvl="1"/>
            <a:r>
              <a:rPr lang="nl-NL" i="1" dirty="0" err="1">
                <a:latin typeface="IBM Plex Sans" panose="020B0503050203000203" pitchFamily="34" charset="0"/>
              </a:rPr>
              <a:t>Algorithm</a:t>
            </a:r>
            <a:r>
              <a:rPr lang="nl-NL" i="1" dirty="0">
                <a:latin typeface="IBM Plex Sans" panose="020B0503050203000203" pitchFamily="34" charset="0"/>
              </a:rPr>
              <a:t>: </a:t>
            </a:r>
            <a:r>
              <a:rPr lang="nl-NL" dirty="0" err="1">
                <a:latin typeface="IBM Plex Sans" panose="020B0503050203000203" pitchFamily="34" charset="0"/>
              </a:rPr>
              <a:t>Basically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throw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all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elements</a:t>
            </a:r>
            <a:r>
              <a:rPr lang="nl-NL" dirty="0">
                <a:latin typeface="IBM Plex Sans" panose="020B0503050203000203" pitchFamily="34" charset="0"/>
              </a:rPr>
              <a:t> in a </a:t>
            </a:r>
            <a:r>
              <a:rPr lang="nl-NL" dirty="0" err="1">
                <a:latin typeface="IBM Plex Sans" panose="020B0503050203000203" pitchFamily="34" charset="0"/>
              </a:rPr>
              <a:t>heap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to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be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sorted</a:t>
            </a:r>
            <a:r>
              <a:rPr lang="nl-NL" dirty="0">
                <a:latin typeface="IBM Plex Sans" panose="020B0503050203000203" pitchFamily="34" charset="0"/>
              </a:rPr>
              <a:t>.</a:t>
            </a:r>
            <a:endParaRPr lang="nl-NL" i="1" dirty="0">
              <a:latin typeface="IBM Plex Sans" panose="020B0503050203000203" pitchFamily="34" charset="0"/>
            </a:endParaRP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 (Best/Worst):</a:t>
            </a:r>
            <a:r>
              <a:rPr lang="el-GR" dirty="0">
                <a:latin typeface="IBM Plex Sans" panose="020B0503050203000203" pitchFamily="34" charset="0"/>
              </a:rPr>
              <a:t> </a:t>
            </a:r>
            <a:r>
              <a:rPr lang="el-GR" b="1" dirty="0">
                <a:latin typeface="IBM Plex Sans" panose="020B0503050203000203" pitchFamily="34" charset="0"/>
              </a:rPr>
              <a:t>Θ</a:t>
            </a:r>
            <a:r>
              <a:rPr lang="nl-NL" b="1" dirty="0">
                <a:latin typeface="IBM Plex Sans" panose="020B0503050203000203" pitchFamily="34" charset="0"/>
              </a:rPr>
              <a:t>(</a:t>
            </a:r>
            <a:r>
              <a:rPr lang="nl-NL" b="1" dirty="0" err="1">
                <a:latin typeface="IBM Plex Sans" panose="020B0503050203000203" pitchFamily="34" charset="0"/>
              </a:rPr>
              <a:t>nlog</a:t>
            </a:r>
            <a:r>
              <a:rPr lang="nl-NL" b="1" dirty="0">
                <a:latin typeface="IBM Plex Sans" panose="020B0503050203000203" pitchFamily="34" charset="0"/>
              </a:rPr>
              <a:t>(n))</a:t>
            </a:r>
          </a:p>
          <a:p>
            <a:pPr lvl="1"/>
            <a:r>
              <a:rPr lang="nl-NL" b="1" dirty="0" err="1">
                <a:latin typeface="IBM Plex Sans" panose="020B0503050203000203" pitchFamily="34" charset="0"/>
              </a:rPr>
              <a:t>Stable</a:t>
            </a:r>
            <a:r>
              <a:rPr lang="nl-NL" b="1" dirty="0">
                <a:latin typeface="IBM Plex Sans" panose="020B0503050203000203" pitchFamily="34" charset="0"/>
              </a:rPr>
              <a:t>: </a:t>
            </a:r>
            <a:r>
              <a:rPr lang="nl-NL" dirty="0">
                <a:latin typeface="IBM Plex Sans" panose="020B0503050203000203" pitchFamily="34" charset="0"/>
              </a:rPr>
              <a:t>No</a:t>
            </a:r>
          </a:p>
          <a:p>
            <a:r>
              <a:rPr lang="nl-NL" b="1" dirty="0" err="1">
                <a:latin typeface="IBM Plex Sans" panose="020B0503050203000203" pitchFamily="34" charset="0"/>
              </a:rPr>
              <a:t>Merge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Sort</a:t>
            </a:r>
            <a:endParaRPr lang="nl-NL" b="1" dirty="0">
              <a:latin typeface="IBM Plex Sans" panose="020B0503050203000203" pitchFamily="34" charset="0"/>
            </a:endParaRPr>
          </a:p>
          <a:p>
            <a:pPr lvl="1"/>
            <a:r>
              <a:rPr lang="nl-NL" i="1" dirty="0" err="1">
                <a:latin typeface="IBM Plex Sans" panose="020B0503050203000203" pitchFamily="34" charset="0"/>
              </a:rPr>
              <a:t>Algorithm</a:t>
            </a:r>
            <a:r>
              <a:rPr lang="nl-NL" i="1" dirty="0">
                <a:latin typeface="IBM Plex Sans" panose="020B0503050203000203" pitchFamily="34" charset="0"/>
              </a:rPr>
              <a:t>: </a:t>
            </a:r>
            <a:r>
              <a:rPr lang="nl-NL" dirty="0" err="1">
                <a:latin typeface="IBM Plex Sans" panose="020B0503050203000203" pitchFamily="34" charset="0"/>
              </a:rPr>
              <a:t>Divide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by</a:t>
            </a:r>
            <a:r>
              <a:rPr lang="nl-NL" dirty="0">
                <a:latin typeface="IBM Plex Sans" panose="020B0503050203000203" pitchFamily="34" charset="0"/>
              </a:rPr>
              <a:t> half </a:t>
            </a:r>
            <a:r>
              <a:rPr lang="nl-NL" dirty="0" err="1">
                <a:latin typeface="IBM Plex Sans" panose="020B0503050203000203" pitchFamily="34" charset="0"/>
              </a:rPr>
              <a:t>recursively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and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then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build</a:t>
            </a:r>
            <a:r>
              <a:rPr lang="nl-NL" dirty="0">
                <a:latin typeface="IBM Plex Sans" panose="020B0503050203000203" pitchFamily="34" charset="0"/>
              </a:rPr>
              <a:t> up </a:t>
            </a:r>
            <a:r>
              <a:rPr lang="nl-NL" dirty="0" err="1">
                <a:latin typeface="IBM Plex Sans" panose="020B0503050203000203" pitchFamily="34" charset="0"/>
              </a:rPr>
              <a:t>again</a:t>
            </a:r>
            <a:r>
              <a:rPr lang="nl-NL" dirty="0">
                <a:latin typeface="IBM Plex Sans" panose="020B0503050203000203" pitchFamily="34" charset="0"/>
              </a:rPr>
              <a:t> but </a:t>
            </a:r>
            <a:r>
              <a:rPr lang="nl-NL" dirty="0" err="1">
                <a:latin typeface="IBM Plex Sans" panose="020B0503050203000203" pitchFamily="34" charset="0"/>
              </a:rPr>
              <a:t>sorted</a:t>
            </a:r>
            <a:endParaRPr lang="nl-NL" dirty="0">
              <a:latin typeface="IBM Plex Sans" panose="020B0503050203000203" pitchFamily="34" charset="0"/>
            </a:endParaRP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 (Best/Worst): </a:t>
            </a:r>
            <a:r>
              <a:rPr lang="el-GR" b="1" dirty="0">
                <a:latin typeface="IBM Plex Sans" panose="020B0503050203000203" pitchFamily="34" charset="0"/>
              </a:rPr>
              <a:t>Θ</a:t>
            </a:r>
            <a:r>
              <a:rPr lang="nl-NL" b="1" dirty="0">
                <a:latin typeface="IBM Plex Sans" panose="020B0503050203000203" pitchFamily="34" charset="0"/>
              </a:rPr>
              <a:t>(</a:t>
            </a:r>
            <a:r>
              <a:rPr lang="nl-NL" b="1" dirty="0" err="1">
                <a:latin typeface="IBM Plex Sans" panose="020B0503050203000203" pitchFamily="34" charset="0"/>
              </a:rPr>
              <a:t>nlog</a:t>
            </a:r>
            <a:r>
              <a:rPr lang="nl-NL" b="1" dirty="0">
                <a:latin typeface="IBM Plex Sans" panose="020B0503050203000203" pitchFamily="34" charset="0"/>
              </a:rPr>
              <a:t>(n))</a:t>
            </a:r>
          </a:p>
          <a:p>
            <a:pPr lvl="1"/>
            <a:r>
              <a:rPr lang="nl-NL" b="1" dirty="0" err="1">
                <a:latin typeface="IBM Plex Sans" panose="020B0503050203000203" pitchFamily="34" charset="0"/>
              </a:rPr>
              <a:t>Stable</a:t>
            </a:r>
            <a:r>
              <a:rPr lang="nl-NL" b="1" dirty="0">
                <a:latin typeface="IBM Plex Sans" panose="020B0503050203000203" pitchFamily="34" charset="0"/>
              </a:rPr>
              <a:t>: </a:t>
            </a:r>
            <a:r>
              <a:rPr lang="nl-NL" dirty="0">
                <a:latin typeface="IBM Plex Sans" panose="020B0503050203000203" pitchFamily="34" charset="0"/>
              </a:rPr>
              <a:t>Yes</a:t>
            </a:r>
            <a:endParaRPr lang="nl-NL" b="1" dirty="0">
              <a:latin typeface="IBM Plex Sans" panose="020B0503050203000203" pitchFamily="34" charset="0"/>
            </a:endParaRPr>
          </a:p>
          <a:p>
            <a:r>
              <a:rPr lang="nl-NL" b="1" dirty="0">
                <a:latin typeface="IBM Plex Sans" panose="020B0503050203000203" pitchFamily="34" charset="0"/>
              </a:rPr>
              <a:t>Quick </a:t>
            </a:r>
            <a:r>
              <a:rPr lang="nl-NL" b="1" dirty="0" err="1">
                <a:latin typeface="IBM Plex Sans" panose="020B0503050203000203" pitchFamily="34" charset="0"/>
              </a:rPr>
              <a:t>Sort</a:t>
            </a:r>
            <a:endParaRPr lang="nl-NL" b="1" dirty="0">
              <a:latin typeface="IBM Plex Sans" panose="020B0503050203000203" pitchFamily="34" charset="0"/>
            </a:endParaRPr>
          </a:p>
          <a:p>
            <a:pPr lvl="1"/>
            <a:r>
              <a:rPr lang="nl-NL" i="1" dirty="0" err="1">
                <a:latin typeface="IBM Plex Sans" panose="020B0503050203000203" pitchFamily="34" charset="0"/>
              </a:rPr>
              <a:t>Algorithm</a:t>
            </a:r>
            <a:r>
              <a:rPr lang="nl-NL" i="1" dirty="0">
                <a:latin typeface="IBM Plex Sans" panose="020B0503050203000203" pitchFamily="34" charset="0"/>
              </a:rPr>
              <a:t>: Pick a pivot, </a:t>
            </a:r>
            <a:r>
              <a:rPr lang="nl-NL" i="1" dirty="0" err="1">
                <a:latin typeface="IBM Plex Sans" panose="020B0503050203000203" pitchFamily="34" charset="0"/>
              </a:rPr>
              <a:t>sort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elements</a:t>
            </a:r>
            <a:r>
              <a:rPr lang="nl-NL" i="1" dirty="0">
                <a:latin typeface="IBM Plex Sans" panose="020B0503050203000203" pitchFamily="34" charset="0"/>
              </a:rPr>
              <a:t> smaller </a:t>
            </a:r>
            <a:r>
              <a:rPr lang="nl-NL" i="1" dirty="0" err="1">
                <a:latin typeface="IBM Plex Sans" panose="020B0503050203000203" pitchFamily="34" charset="0"/>
              </a:rPr>
              <a:t>to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the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left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and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larger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to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the</a:t>
            </a:r>
            <a:r>
              <a:rPr lang="nl-NL" i="1" dirty="0">
                <a:latin typeface="IBM Plex Sans" panose="020B0503050203000203" pitchFamily="34" charset="0"/>
              </a:rPr>
              <a:t> right. </a:t>
            </a:r>
            <a:r>
              <a:rPr lang="nl-NL" i="1" dirty="0" err="1">
                <a:latin typeface="IBM Plex Sans" panose="020B0503050203000203" pitchFamily="34" charset="0"/>
              </a:rPr>
              <a:t>Recurse</a:t>
            </a:r>
            <a:r>
              <a:rPr lang="nl-NL" i="1" dirty="0">
                <a:latin typeface="IBM Plex Sans" panose="020B0503050203000203" pitchFamily="34" charset="0"/>
              </a:rPr>
              <a:t> down in </a:t>
            </a:r>
            <a:r>
              <a:rPr lang="nl-NL" i="1" dirty="0" err="1">
                <a:latin typeface="IBM Plex Sans" panose="020B0503050203000203" pitchFamily="34" charset="0"/>
              </a:rPr>
              <a:t>both</a:t>
            </a:r>
            <a:r>
              <a:rPr lang="nl-NL" i="1" dirty="0">
                <a:latin typeface="IBM Plex Sans" panose="020B0503050203000203" pitchFamily="34" charset="0"/>
              </a:rPr>
              <a:t> </a:t>
            </a:r>
            <a:r>
              <a:rPr lang="nl-NL" i="1" dirty="0" err="1">
                <a:latin typeface="IBM Plex Sans" panose="020B0503050203000203" pitchFamily="34" charset="0"/>
              </a:rPr>
              <a:t>halves</a:t>
            </a:r>
            <a:r>
              <a:rPr lang="nl-NL" i="1" dirty="0">
                <a:latin typeface="IBM Plex Sans" panose="020B0503050203000203" pitchFamily="34" charset="0"/>
              </a:rPr>
              <a:t>.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Best Case (</a:t>
            </a:r>
            <a:r>
              <a:rPr lang="nl-NL" b="1" dirty="0" err="1">
                <a:latin typeface="IBM Plex Sans" panose="020B0503050203000203" pitchFamily="34" charset="0"/>
              </a:rPr>
              <a:t>Good</a:t>
            </a:r>
            <a:r>
              <a:rPr lang="nl-NL" b="1" dirty="0">
                <a:latin typeface="IBM Plex Sans" panose="020B0503050203000203" pitchFamily="34" charset="0"/>
              </a:rPr>
              <a:t> pivot): </a:t>
            </a:r>
            <a:r>
              <a:rPr lang="el-GR" dirty="0">
                <a:latin typeface="IBM Plex Sans" panose="020B0503050203000203" pitchFamily="34" charset="0"/>
              </a:rPr>
              <a:t>Θ</a:t>
            </a:r>
            <a:r>
              <a:rPr lang="nl-NL" dirty="0">
                <a:latin typeface="IBM Plex Sans" panose="020B0503050203000203" pitchFamily="34" charset="0"/>
              </a:rPr>
              <a:t>(log(n))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Worst Case (Bad pivot): </a:t>
            </a:r>
            <a:r>
              <a:rPr lang="el-GR" dirty="0">
                <a:latin typeface="IBM Plex Sans" panose="020B0503050203000203" pitchFamily="34" charset="0"/>
              </a:rPr>
              <a:t>Θ</a:t>
            </a:r>
            <a:r>
              <a:rPr lang="nl-NL" dirty="0">
                <a:latin typeface="IBM Plex Sans" panose="020B0503050203000203" pitchFamily="34" charset="0"/>
              </a:rPr>
              <a:t>(n</a:t>
            </a:r>
            <a:r>
              <a:rPr lang="nl-NL" baseline="30000" dirty="0">
                <a:latin typeface="IBM Plex Sans" panose="020B0503050203000203" pitchFamily="34" charset="0"/>
              </a:rPr>
              <a:t>2</a:t>
            </a:r>
            <a:r>
              <a:rPr lang="nl-NL" dirty="0">
                <a:latin typeface="IBM Plex Sans" panose="020B0503050203000203" pitchFamily="34" charset="0"/>
              </a:rPr>
              <a:t>)</a:t>
            </a:r>
          </a:p>
          <a:p>
            <a:pPr lvl="1"/>
            <a:r>
              <a:rPr lang="en-US" b="1" dirty="0">
                <a:latin typeface="IBM Plex Sans" panose="020B0503050203000203" pitchFamily="34" charset="0"/>
              </a:rPr>
              <a:t>Stable: </a:t>
            </a:r>
            <a:r>
              <a:rPr lang="en-US" dirty="0">
                <a:latin typeface="IBM Plex Sans" panose="020B0503050203000203" pitchFamily="34" charset="0"/>
              </a:rPr>
              <a:t>Depends (Three way: stable)</a:t>
            </a:r>
          </a:p>
          <a:p>
            <a:endParaRPr lang="nl-NL" b="1" dirty="0">
              <a:latin typeface="IBM Plex Sans" panose="020B0503050203000203" pitchFamily="34" charset="0"/>
            </a:endParaRPr>
          </a:p>
          <a:p>
            <a:endParaRPr lang="en-US" b="1" dirty="0">
              <a:latin typeface="IBM Plex Sans" panose="020B0503050203000203" pitchFamily="34" charset="0"/>
            </a:endParaRPr>
          </a:p>
          <a:p>
            <a:pPr lvl="2"/>
            <a:endParaRPr lang="en-US" dirty="0">
              <a:latin typeface="IBM Plex Sans" panose="020B0503050203000203" pitchFamily="34" charset="0"/>
            </a:endParaRPr>
          </a:p>
          <a:p>
            <a:pPr lvl="1"/>
            <a:endParaRPr lang="en-US" dirty="0">
              <a:latin typeface="IBM Plex Sans" panose="020B0503050203000203" pitchFamily="34" charset="0"/>
            </a:endParaRPr>
          </a:p>
          <a:p>
            <a:pPr lvl="2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Comparison Based Sorts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B459FAA-9B4B-D748-B9B0-6F434677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43" y="2982408"/>
            <a:ext cx="3396298" cy="2037779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43095D-9808-3A40-9DC0-499C3C726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10" y="4519802"/>
            <a:ext cx="3305731" cy="1322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15FFD-6A8A-AA45-BB77-8A49DEFFE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742" y="1578249"/>
            <a:ext cx="2340265" cy="1404159"/>
          </a:xfrm>
          <a:prstGeom prst="rect">
            <a:avLst/>
          </a:prstGeom>
        </p:spPr>
      </p:pic>
      <p:pic>
        <p:nvPicPr>
          <p:cNvPr id="12" name="Picture 11" descr="A clock in the middle of a watch&#10;&#10;Description automatically generated">
            <a:extLst>
              <a:ext uri="{FF2B5EF4-FFF2-40B4-BE49-F238E27FC236}">
                <a16:creationId xmlns:a16="http://schemas.microsoft.com/office/drawing/2014/main" id="{49370857-F4DD-8544-ACBD-2ABFEEA53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91" y="1626362"/>
            <a:ext cx="2340266" cy="14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-65988" y="230188"/>
            <a:ext cx="12192000" cy="1219200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DC04-3DDA-3C42-B582-C0EAC04A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latin typeface="IBM Plex Sans" panose="020B0503050203000203" pitchFamily="34" charset="0"/>
              </a:rPr>
              <a:t>The </a:t>
            </a:r>
            <a:r>
              <a:rPr lang="nl-NL" b="1" dirty="0" err="1">
                <a:latin typeface="IBM Plex Sans" panose="020B0503050203000203" pitchFamily="34" charset="0"/>
              </a:rPr>
              <a:t>fastest</a:t>
            </a:r>
            <a:r>
              <a:rPr lang="nl-NL" b="1" dirty="0">
                <a:latin typeface="IBM Plex Sans" panose="020B0503050203000203" pitchFamily="34" charset="0"/>
              </a:rPr>
              <a:t> we </a:t>
            </a:r>
            <a:r>
              <a:rPr lang="nl-NL" b="1" dirty="0" err="1">
                <a:latin typeface="IBM Plex Sans" panose="020B0503050203000203" pitchFamily="34" charset="0"/>
              </a:rPr>
              <a:t>can</a:t>
            </a:r>
            <a:r>
              <a:rPr lang="nl-NL" b="1" dirty="0">
                <a:latin typeface="IBM Plex Sans" panose="020B0503050203000203" pitchFamily="34" charset="0"/>
              </a:rPr>
              <a:t> do </a:t>
            </a:r>
            <a:r>
              <a:rPr lang="nl-NL" b="1" dirty="0" err="1">
                <a:latin typeface="IBM Plex Sans" panose="020B0503050203000203" pitchFamily="34" charset="0"/>
              </a:rPr>
              <a:t>with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Comparisons</a:t>
            </a:r>
            <a:r>
              <a:rPr lang="nl-NL" b="1" dirty="0">
                <a:latin typeface="IBM Plex Sans" panose="020B0503050203000203" pitchFamily="34" charset="0"/>
              </a:rPr>
              <a:t> is </a:t>
            </a:r>
            <a:r>
              <a:rPr lang="nl-NL" dirty="0">
                <a:latin typeface="IBM Plex Sans" panose="020B0503050203000203" pitchFamily="34" charset="0"/>
              </a:rPr>
              <a:t>O(</a:t>
            </a:r>
            <a:r>
              <a:rPr lang="nl-NL" dirty="0" err="1">
                <a:latin typeface="IBM Plex Sans" panose="020B0503050203000203" pitchFamily="34" charset="0"/>
              </a:rPr>
              <a:t>nLog</a:t>
            </a:r>
            <a:r>
              <a:rPr lang="nl-NL" dirty="0">
                <a:latin typeface="IBM Plex Sans" panose="020B0503050203000203" pitchFamily="34" charset="0"/>
              </a:rPr>
              <a:t>(n))</a:t>
            </a:r>
          </a:p>
          <a:p>
            <a:r>
              <a:rPr lang="nl-NL" b="1" dirty="0" err="1">
                <a:latin typeface="IBM Plex Sans" panose="020B0503050203000203" pitchFamily="34" charset="0"/>
              </a:rPr>
              <a:t>Counting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Sort</a:t>
            </a:r>
            <a:endParaRPr lang="nl-NL" b="1" dirty="0">
              <a:latin typeface="IBM Plex Sans" panose="020B0503050203000203" pitchFamily="34" charset="0"/>
            </a:endParaRPr>
          </a:p>
          <a:p>
            <a:pPr lvl="1"/>
            <a:r>
              <a:rPr lang="nl-NL" dirty="0" err="1">
                <a:latin typeface="IBM Plex Sans" panose="020B0503050203000203" pitchFamily="34" charset="0"/>
              </a:rPr>
              <a:t>Iterate</a:t>
            </a:r>
            <a:r>
              <a:rPr lang="nl-NL" dirty="0">
                <a:latin typeface="IBM Plex Sans" panose="020B0503050203000203" pitchFamily="34" charset="0"/>
              </a:rPr>
              <a:t> over </a:t>
            </a:r>
            <a:r>
              <a:rPr lang="nl-NL" dirty="0" err="1">
                <a:latin typeface="IBM Plex Sans" panose="020B0503050203000203" pitchFamily="34" charset="0"/>
              </a:rPr>
              <a:t>collection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and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count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occurences</a:t>
            </a:r>
            <a:endParaRPr lang="nl-NL" dirty="0">
              <a:latin typeface="IBM Plex Sans" panose="020B0503050203000203" pitchFamily="34" charset="0"/>
            </a:endParaRPr>
          </a:p>
          <a:p>
            <a:pPr lvl="1"/>
            <a:r>
              <a:rPr lang="nl-NL" dirty="0" err="1">
                <a:latin typeface="IBM Plex Sans" panose="020B0503050203000203" pitchFamily="34" charset="0"/>
              </a:rPr>
              <a:t>Then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initialize</a:t>
            </a:r>
            <a:r>
              <a:rPr lang="nl-NL" dirty="0">
                <a:latin typeface="IBM Plex Sans" panose="020B0503050203000203" pitchFamily="34" charset="0"/>
              </a:rPr>
              <a:t> new array </a:t>
            </a:r>
            <a:r>
              <a:rPr lang="nl-NL" dirty="0" err="1">
                <a:latin typeface="IBM Plex Sans" panose="020B0503050203000203" pitchFamily="34" charset="0"/>
              </a:rPr>
              <a:t>with</a:t>
            </a:r>
            <a:r>
              <a:rPr lang="nl-NL" dirty="0">
                <a:latin typeface="IBM Plex Sans" panose="020B0503050203000203" pitchFamily="34" charset="0"/>
              </a:rPr>
              <a:t> indices </a:t>
            </a:r>
            <a:r>
              <a:rPr lang="nl-NL" dirty="0" err="1">
                <a:latin typeface="IBM Plex Sans" panose="020B0503050203000203" pitchFamily="34" charset="0"/>
              </a:rPr>
              <a:t>based</a:t>
            </a:r>
            <a:r>
              <a:rPr lang="nl-NL" dirty="0">
                <a:latin typeface="IBM Plex Sans" panose="020B0503050203000203" pitchFamily="34" charset="0"/>
              </a:rPr>
              <a:t> on </a:t>
            </a:r>
            <a:r>
              <a:rPr lang="nl-NL" dirty="0" err="1">
                <a:latin typeface="IBM Plex Sans" panose="020B0503050203000203" pitchFamily="34" charset="0"/>
              </a:rPr>
              <a:t>the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counts</a:t>
            </a:r>
            <a:endParaRPr lang="nl-NL" dirty="0">
              <a:latin typeface="IBM Plex Sans" panose="020B0503050203000203" pitchFamily="34" charset="0"/>
            </a:endParaRP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Runtime: </a:t>
            </a:r>
            <a:r>
              <a:rPr lang="nl-NL" dirty="0">
                <a:latin typeface="IBM Plex Sans" panose="020B0503050203000203" pitchFamily="34" charset="0"/>
              </a:rPr>
              <a:t>O(N+R)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N =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number</a:t>
            </a:r>
            <a:r>
              <a:rPr lang="nl-NL" dirty="0">
                <a:latin typeface="IBM Plex Sans" panose="020B0503050203000203" pitchFamily="34" charset="0"/>
              </a:rPr>
              <a:t> of items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R = </a:t>
            </a:r>
            <a:r>
              <a:rPr lang="nl-NL" dirty="0" err="1">
                <a:latin typeface="IBM Plex Sans" panose="020B0503050203000203" pitchFamily="34" charset="0"/>
              </a:rPr>
              <a:t>number</a:t>
            </a:r>
            <a:r>
              <a:rPr lang="nl-NL" dirty="0">
                <a:latin typeface="IBM Plex Sans" panose="020B0503050203000203" pitchFamily="34" charset="0"/>
              </a:rPr>
              <a:t> of </a:t>
            </a:r>
            <a:r>
              <a:rPr lang="nl-NL" dirty="0" err="1">
                <a:latin typeface="IBM Plex Sans" panose="020B0503050203000203" pitchFamily="34" charset="0"/>
              </a:rPr>
              <a:t>distinct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groups</a:t>
            </a:r>
            <a:endParaRPr lang="nl-NL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Counting Based Sorting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72679-5F44-0B4B-B566-2EFC3DED6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91" y="3852124"/>
            <a:ext cx="5132109" cy="27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-65988" y="230188"/>
            <a:ext cx="12192000" cy="1219200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DC04-3DDA-3C42-B582-C0EAC04A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b="1" dirty="0" err="1">
                <a:latin typeface="IBM Plex Sans" panose="020B0503050203000203" pitchFamily="34" charset="0"/>
              </a:rPr>
              <a:t>Sort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based</a:t>
            </a:r>
            <a:r>
              <a:rPr lang="nl-NL" b="1" dirty="0">
                <a:latin typeface="IBM Plex Sans" panose="020B0503050203000203" pitchFamily="34" charset="0"/>
              </a:rPr>
              <a:t> on </a:t>
            </a:r>
            <a:r>
              <a:rPr lang="nl-NL" b="1" dirty="0" err="1">
                <a:latin typeface="IBM Plex Sans" panose="020B0503050203000203" pitchFamily="34" charset="0"/>
              </a:rPr>
              <a:t>the</a:t>
            </a:r>
            <a:r>
              <a:rPr lang="nl-NL" b="1" dirty="0">
                <a:latin typeface="IBM Plex Sans" panose="020B0503050203000203" pitchFamily="34" charset="0"/>
              </a:rPr>
              <a:t> most/</a:t>
            </a:r>
            <a:r>
              <a:rPr lang="nl-NL" b="1" dirty="0" err="1">
                <a:latin typeface="IBM Plex Sans" panose="020B0503050203000203" pitchFamily="34" charset="0"/>
              </a:rPr>
              <a:t>least</a:t>
            </a:r>
            <a:r>
              <a:rPr lang="nl-NL" b="1" dirty="0">
                <a:latin typeface="IBM Plex Sans" panose="020B0503050203000203" pitchFamily="34" charset="0"/>
              </a:rPr>
              <a:t> significant digit</a:t>
            </a:r>
          </a:p>
          <a:p>
            <a:r>
              <a:rPr lang="nl-NL" b="1" dirty="0">
                <a:latin typeface="IBM Plex Sans" panose="020B0503050203000203" pitchFamily="34" charset="0"/>
              </a:rPr>
              <a:t>LSD Radix</a:t>
            </a:r>
          </a:p>
          <a:p>
            <a:pPr lvl="1"/>
            <a:r>
              <a:rPr lang="nl-NL" dirty="0" err="1">
                <a:latin typeface="IBM Plex Sans" panose="020B0503050203000203" pitchFamily="34" charset="0"/>
              </a:rPr>
              <a:t>Sort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starting</a:t>
            </a:r>
            <a:r>
              <a:rPr lang="nl-NL" dirty="0">
                <a:latin typeface="IBM Plex Sans" panose="020B0503050203000203" pitchFamily="34" charset="0"/>
              </a:rPr>
              <a:t> on </a:t>
            </a:r>
            <a:r>
              <a:rPr lang="nl-NL" dirty="0" err="1">
                <a:latin typeface="IBM Plex Sans" panose="020B0503050203000203" pitchFamily="34" charset="0"/>
              </a:rPr>
              <a:t>the</a:t>
            </a:r>
            <a:r>
              <a:rPr lang="nl-NL" dirty="0">
                <a:latin typeface="IBM Plex Sans" panose="020B0503050203000203" pitchFamily="34" charset="0"/>
              </a:rPr>
              <a:t> last digit </a:t>
            </a:r>
            <a:r>
              <a:rPr lang="nl-NL" dirty="0" err="1">
                <a:latin typeface="IBM Plex Sans" panose="020B0503050203000203" pitchFamily="34" charset="0"/>
              </a:rPr>
              <a:t>to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the</a:t>
            </a:r>
            <a:r>
              <a:rPr lang="nl-NL" dirty="0">
                <a:latin typeface="IBM Plex Sans" panose="020B0503050203000203" pitchFamily="34" charset="0"/>
              </a:rPr>
              <a:t> most significant digit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Runtime: O(D(N+K))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D = max </a:t>
            </a:r>
            <a:r>
              <a:rPr lang="nl-NL" b="1" dirty="0" err="1">
                <a:latin typeface="IBM Plex Sans" panose="020B0503050203000203" pitchFamily="34" charset="0"/>
              </a:rPr>
              <a:t>number</a:t>
            </a:r>
            <a:r>
              <a:rPr lang="nl-NL" b="1" dirty="0">
                <a:latin typeface="IBM Plex Sans" panose="020B0503050203000203" pitchFamily="34" charset="0"/>
              </a:rPr>
              <a:t> of </a:t>
            </a:r>
            <a:r>
              <a:rPr lang="nl-NL" b="1" dirty="0" err="1">
                <a:latin typeface="IBM Plex Sans" panose="020B0503050203000203" pitchFamily="34" charset="0"/>
              </a:rPr>
              <a:t>digits</a:t>
            </a:r>
            <a:endParaRPr lang="nl-NL" b="1" dirty="0">
              <a:latin typeface="IBM Plex Sans" panose="020B0503050203000203" pitchFamily="34" charset="0"/>
            </a:endParaRP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N = </a:t>
            </a:r>
            <a:r>
              <a:rPr lang="nl-NL" b="1" dirty="0" err="1">
                <a:latin typeface="IBM Plex Sans" panose="020B0503050203000203" pitchFamily="34" charset="0"/>
              </a:rPr>
              <a:t>number</a:t>
            </a:r>
            <a:r>
              <a:rPr lang="nl-NL" b="1" dirty="0">
                <a:latin typeface="IBM Plex Sans" panose="020B0503050203000203" pitchFamily="34" charset="0"/>
              </a:rPr>
              <a:t> of items</a:t>
            </a:r>
          </a:p>
          <a:p>
            <a:pPr lvl="2"/>
            <a:r>
              <a:rPr lang="nl-NL" b="1" dirty="0">
                <a:latin typeface="IBM Plex Sans" panose="020B0503050203000203" pitchFamily="34" charset="0"/>
              </a:rPr>
              <a:t>K = </a:t>
            </a:r>
            <a:r>
              <a:rPr lang="nl-NL" b="1" dirty="0" err="1">
                <a:latin typeface="IBM Plex Sans" panose="020B0503050203000203" pitchFamily="34" charset="0"/>
              </a:rPr>
              <a:t>number</a:t>
            </a:r>
            <a:r>
              <a:rPr lang="nl-NL" b="1" dirty="0">
                <a:latin typeface="IBM Plex Sans" panose="020B0503050203000203" pitchFamily="34" charset="0"/>
              </a:rPr>
              <a:t> of </a:t>
            </a:r>
            <a:r>
              <a:rPr lang="nl-NL" b="1" dirty="0" err="1">
                <a:latin typeface="IBM Plex Sans" panose="020B0503050203000203" pitchFamily="34" charset="0"/>
              </a:rPr>
              <a:t>possible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digits</a:t>
            </a:r>
            <a:endParaRPr lang="nl-NL" b="1" dirty="0">
              <a:latin typeface="IBM Plex Sans" panose="020B0503050203000203" pitchFamily="34" charset="0"/>
            </a:endParaRPr>
          </a:p>
          <a:p>
            <a:r>
              <a:rPr lang="nl-NL" b="1" dirty="0">
                <a:latin typeface="IBM Plex Sans" panose="020B0503050203000203" pitchFamily="34" charset="0"/>
              </a:rPr>
              <a:t>MSD Radix</a:t>
            </a:r>
          </a:p>
          <a:p>
            <a:pPr lvl="1"/>
            <a:r>
              <a:rPr lang="nl-NL" dirty="0" err="1">
                <a:latin typeface="IBM Plex Sans" panose="020B0503050203000203" pitchFamily="34" charset="0"/>
              </a:rPr>
              <a:t>Sort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starting</a:t>
            </a:r>
            <a:r>
              <a:rPr lang="nl-NL" dirty="0">
                <a:latin typeface="IBM Plex Sans" panose="020B0503050203000203" pitchFamily="34" charset="0"/>
              </a:rPr>
              <a:t> on </a:t>
            </a:r>
            <a:r>
              <a:rPr lang="nl-NL" dirty="0" err="1">
                <a:latin typeface="IBM Plex Sans" panose="020B0503050203000203" pitchFamily="34" charset="0"/>
              </a:rPr>
              <a:t>the</a:t>
            </a:r>
            <a:r>
              <a:rPr lang="nl-NL" dirty="0">
                <a:latin typeface="IBM Plex Sans" panose="020B0503050203000203" pitchFamily="34" charset="0"/>
              </a:rPr>
              <a:t> last digit </a:t>
            </a:r>
            <a:r>
              <a:rPr lang="nl-NL" dirty="0" err="1">
                <a:latin typeface="IBM Plex Sans" panose="020B0503050203000203" pitchFamily="34" charset="0"/>
              </a:rPr>
              <a:t>to</a:t>
            </a:r>
            <a:r>
              <a:rPr lang="nl-NL" dirty="0">
                <a:latin typeface="IBM Plex Sans" panose="020B0503050203000203" pitchFamily="34" charset="0"/>
              </a:rPr>
              <a:t> </a:t>
            </a:r>
            <a:r>
              <a:rPr lang="nl-NL" dirty="0" err="1">
                <a:latin typeface="IBM Plex Sans" panose="020B0503050203000203" pitchFamily="34" charset="0"/>
              </a:rPr>
              <a:t>the</a:t>
            </a:r>
            <a:r>
              <a:rPr lang="nl-NL" dirty="0">
                <a:latin typeface="IBM Plex Sans" panose="020B0503050203000203" pitchFamily="34" charset="0"/>
              </a:rPr>
              <a:t> most significant digit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 Best Case: O(N+K)</a:t>
            </a:r>
          </a:p>
          <a:p>
            <a:pPr lvl="2"/>
            <a:r>
              <a:rPr lang="en-US" dirty="0"/>
              <a:t>100, 999, 200, 320 (Radix 100 (3 passes) vs Radix 1000 (1 pass))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Runtime Worst Case: O(D(N+K))</a:t>
            </a:r>
          </a:p>
          <a:p>
            <a:r>
              <a:rPr lang="nl-NL" b="1" dirty="0">
                <a:latin typeface="IBM Plex Sans" panose="020B0503050203000203" pitchFamily="34" charset="0"/>
              </a:rPr>
              <a:t>O(D(N+K)) ~ O(N) (</a:t>
            </a:r>
            <a:r>
              <a:rPr lang="nl-NL" b="1" dirty="0" err="1">
                <a:latin typeface="IBM Plex Sans" panose="020B0503050203000203" pitchFamily="34" charset="0"/>
              </a:rPr>
              <a:t>for</a:t>
            </a:r>
            <a:r>
              <a:rPr lang="nl-NL" b="1" dirty="0">
                <a:latin typeface="IBM Plex Sans" panose="020B0503050203000203" pitchFamily="34" charset="0"/>
              </a:rPr>
              <a:t> </a:t>
            </a:r>
            <a:r>
              <a:rPr lang="nl-NL" b="1" dirty="0" err="1">
                <a:latin typeface="IBM Plex Sans" panose="020B0503050203000203" pitchFamily="34" charset="0"/>
              </a:rPr>
              <a:t>some</a:t>
            </a:r>
            <a:r>
              <a:rPr lang="nl-NL" b="1" dirty="0">
                <a:latin typeface="IBM Plex Sans" panose="020B0503050203000203" pitchFamily="34" charset="0"/>
              </a:rPr>
              <a:t> b)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D = O(b/log(n))</a:t>
            </a:r>
          </a:p>
          <a:p>
            <a:pPr lvl="1"/>
            <a:r>
              <a:rPr lang="nl-NL" b="1" dirty="0">
                <a:latin typeface="IBM Plex Sans" panose="020B0503050203000203" pitchFamily="34" charset="0"/>
              </a:rPr>
              <a:t>K = O(N)</a:t>
            </a:r>
          </a:p>
          <a:p>
            <a:endParaRPr lang="nl-NL" b="1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Counting Based Sorting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-65988" y="230188"/>
            <a:ext cx="12192000" cy="1219200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Quiz Q1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7C42D-B011-DC42-B375-75CA588F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9" y="1642252"/>
            <a:ext cx="3511072" cy="49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-65988" y="230188"/>
            <a:ext cx="12192000" cy="1219200"/>
          </a:xfrm>
          <a:prstGeom prst="rect">
            <a:avLst/>
          </a:prstGeom>
          <a:solidFill>
            <a:srgbClr val="D96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IBM Plex Sans" panose="020B0503050203000203" pitchFamily="34" charset="0"/>
              </a:rPr>
              <a:t>Quiz Q2</a:t>
            </a:r>
            <a:endParaRPr lang="en-US" sz="3200" b="1" i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C51B6-223C-4A47-93E2-007BA930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0" y="1856949"/>
            <a:ext cx="5461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0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262261-DCF9-0042-BB3C-AE0B81C8A800}"/>
              </a:ext>
            </a:extLst>
          </p:cNvPr>
          <p:cNvSpPr/>
          <p:nvPr/>
        </p:nvSpPr>
        <p:spPr>
          <a:xfrm>
            <a:off x="0" y="0"/>
            <a:ext cx="12192000" cy="565484"/>
          </a:xfrm>
          <a:prstGeom prst="rect">
            <a:avLst/>
          </a:prstGeom>
          <a:solidFill>
            <a:srgbClr val="0032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7A8E7-A2AF-2D4F-8642-3563EDEF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1"/>
            <a:ext cx="10515600" cy="525733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IBM Plex Sans" panose="020B0503050203000203" pitchFamily="34" charset="0"/>
              </a:rPr>
              <a:t>Worksheet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8A89C-38CB-6940-BB0B-2BA850655ACA}"/>
              </a:ext>
            </a:extLst>
          </p:cNvPr>
          <p:cNvSpPr/>
          <p:nvPr/>
        </p:nvSpPr>
        <p:spPr>
          <a:xfrm flipV="1">
            <a:off x="1816768" y="6772530"/>
            <a:ext cx="8558463" cy="45719"/>
          </a:xfrm>
          <a:prstGeom prst="rect">
            <a:avLst/>
          </a:prstGeom>
          <a:solidFill>
            <a:srgbClr val="0032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35DDA-C14A-9A4B-B4FE-DE282B6D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9150"/>
            <a:ext cx="8274326" cy="48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617</Words>
  <Application>Microsoft Macintosh PowerPoint</Application>
  <PresentationFormat>Widescreen</PresentationFormat>
  <Paragraphs>90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IBM Plex Sans</vt:lpstr>
      <vt:lpstr>Lucida Console</vt:lpstr>
      <vt:lpstr>Office Theme</vt:lpstr>
      <vt:lpstr>CS61BL – Tutoring Section 12</vt:lpstr>
      <vt:lpstr>Comparison Based Sorts</vt:lpstr>
      <vt:lpstr>Comparison Based Sorts</vt:lpstr>
      <vt:lpstr>Comparison Based Sorts</vt:lpstr>
      <vt:lpstr>Counting Based Sorting</vt:lpstr>
      <vt:lpstr>Counting Based Sorting</vt:lpstr>
      <vt:lpstr>Quiz Q1</vt:lpstr>
      <vt:lpstr>Quiz Q2</vt:lpstr>
      <vt:lpstr>Worksheet</vt:lpstr>
      <vt:lpstr>Worksheet</vt:lpstr>
      <vt:lpstr>Worksheet</vt:lpstr>
      <vt:lpstr>Worksheet</vt:lpstr>
      <vt:lpstr>ALMOST DONE Thank you. (If you see me in person, say hi! Let’s not act like strangers!)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CS61BL – Tutoring Section 9</dc:title>
  <dc:creator>Kevin Miao</dc:creator>
  <cp:lastModifiedBy>Kevin Miao</cp:lastModifiedBy>
  <cp:revision>333</cp:revision>
  <dcterms:created xsi:type="dcterms:W3CDTF">2020-07-31T04:14:46Z</dcterms:created>
  <dcterms:modified xsi:type="dcterms:W3CDTF">2020-08-10T08:06:33Z</dcterms:modified>
</cp:coreProperties>
</file>